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1" r:id="rId5"/>
    <p:sldId id="284" r:id="rId6"/>
    <p:sldId id="280" r:id="rId7"/>
    <p:sldId id="320" r:id="rId8"/>
    <p:sldId id="322" r:id="rId9"/>
    <p:sldId id="273" r:id="rId10"/>
    <p:sldId id="293" r:id="rId11"/>
    <p:sldId id="294" r:id="rId12"/>
    <p:sldId id="295" r:id="rId13"/>
    <p:sldId id="296" r:id="rId14"/>
    <p:sldId id="297" r:id="rId15"/>
    <p:sldId id="300" r:id="rId16"/>
    <p:sldId id="299" r:id="rId17"/>
    <p:sldId id="301" r:id="rId18"/>
    <p:sldId id="302" r:id="rId19"/>
    <p:sldId id="304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5" r:id="rId31"/>
    <p:sldId id="314" r:id="rId32"/>
    <p:sldId id="316" r:id="rId33"/>
    <p:sldId id="318" r:id="rId34"/>
    <p:sldId id="319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6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29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8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0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61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1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6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0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66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09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98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3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85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5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27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61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8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24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9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17-Sep-24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webp"/><Relationship Id="rId4" Type="http://schemas.openxmlformats.org/officeDocument/2006/relationships/image" Target="../media/image25.web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eb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ln>
            <a:noFill/>
          </a:ln>
        </p:spPr>
        <p:txBody>
          <a:bodyPr/>
          <a:lstStyle/>
          <a:p>
            <a:r>
              <a:rPr lang="en-US" sz="5400" b="1" dirty="0" err="1"/>
              <a:t>Realizacija</a:t>
            </a:r>
            <a:r>
              <a:rPr lang="en-US" sz="5400" b="1" dirty="0"/>
              <a:t> </a:t>
            </a:r>
            <a:r>
              <a:rPr lang="en-US" sz="5400" b="1" dirty="0" err="1"/>
              <a:t>iot</a:t>
            </a:r>
            <a:r>
              <a:rPr lang="en-US" sz="5400" b="1" dirty="0"/>
              <a:t> Sistema </a:t>
            </a:r>
            <a:r>
              <a:rPr lang="en-US" sz="5400" b="1" dirty="0" err="1"/>
              <a:t>na</a:t>
            </a:r>
            <a:r>
              <a:rPr lang="en-US" sz="5400" b="1" dirty="0"/>
              <a:t> </a:t>
            </a:r>
            <a:r>
              <a:rPr lang="en-US" sz="5400" b="1" dirty="0" err="1"/>
              <a:t>bazi</a:t>
            </a:r>
            <a:r>
              <a:rPr lang="en-US" sz="5400" b="1" dirty="0"/>
              <a:t> esp32, </a:t>
            </a:r>
            <a:r>
              <a:rPr lang="en-US" sz="5400" b="1" dirty="0" err="1"/>
              <a:t>influxdb</a:t>
            </a:r>
            <a:r>
              <a:rPr lang="en-US" sz="5400" b="1" dirty="0"/>
              <a:t> I Grafana </a:t>
            </a:r>
            <a:r>
              <a:rPr lang="en-US" sz="5400" b="1" dirty="0" err="1"/>
              <a:t>platforme</a:t>
            </a:r>
            <a:endParaRPr lang="en-US" sz="5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332C8-20B8-2FCA-10EF-E1631A47C78F}"/>
              </a:ext>
            </a:extLst>
          </p:cNvPr>
          <p:cNvSpPr txBox="1"/>
          <p:nvPr/>
        </p:nvSpPr>
        <p:spPr>
          <a:xfrm>
            <a:off x="410546" y="326572"/>
            <a:ext cx="32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STUDENT: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ALEKSA MITROV</a:t>
            </a:r>
            <a:r>
              <a:rPr lang="sr-Latn-RS" sz="2800" dirty="0">
                <a:solidFill>
                  <a:schemeClr val="bg1"/>
                </a:solidFill>
                <a:latin typeface="+mj-lt"/>
              </a:rPr>
              <a:t>ČAN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A41DE-412F-2B3D-1FCA-636CC4784D70}"/>
              </a:ext>
            </a:extLst>
          </p:cNvPr>
          <p:cNvSpPr txBox="1"/>
          <p:nvPr/>
        </p:nvSpPr>
        <p:spPr>
          <a:xfrm>
            <a:off x="9921549" y="326572"/>
            <a:ext cx="3122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MENTOR: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IVAN MEZEI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240" y="249406"/>
            <a:ext cx="8605520" cy="772160"/>
          </a:xfrm>
          <a:noFill/>
        </p:spPr>
        <p:txBody>
          <a:bodyPr/>
          <a:lstStyle/>
          <a:p>
            <a:r>
              <a:rPr lang="en-US" dirty="0" err="1"/>
              <a:t>Api’S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118"/>
            <a:ext cx="9144000" cy="6832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BD35B3-0A28-6979-B8DB-7C18E04C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503" y="1021566"/>
            <a:ext cx="8354994" cy="5135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6A12A-58A1-0872-9972-6EBBE1E8CE1C}"/>
              </a:ext>
            </a:extLst>
          </p:cNvPr>
          <p:cNvSpPr txBox="1"/>
          <p:nvPr/>
        </p:nvSpPr>
        <p:spPr>
          <a:xfrm>
            <a:off x="10184156" y="1951672"/>
            <a:ext cx="179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Request headers</a:t>
            </a:r>
          </a:p>
          <a:p>
            <a:r>
              <a:rPr lang="en-US" dirty="0"/>
              <a:t>Request body</a:t>
            </a:r>
          </a:p>
        </p:txBody>
      </p:sp>
    </p:spTree>
    <p:extLst>
      <p:ext uri="{BB962C8B-B14F-4D97-AF65-F5344CB8AC3E}">
        <p14:creationId xmlns:p14="http://schemas.microsoft.com/office/powerpoint/2010/main" val="160660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000" dirty="0"/>
              <a:t>ESP32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25916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398923-95C1-1EDC-8FD9-97EEC6052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090246"/>
            <a:ext cx="6694170" cy="4677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7390D-BE0C-468C-77A4-EAFD9DA2793E}"/>
              </a:ext>
            </a:extLst>
          </p:cNvPr>
          <p:cNvSpPr txBox="1"/>
          <p:nvPr/>
        </p:nvSpPr>
        <p:spPr>
          <a:xfrm>
            <a:off x="6927850" y="1090246"/>
            <a:ext cx="53352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 Dual-Core 32-bitni MCU + </a:t>
            </a:r>
          </a:p>
          <a:p>
            <a:r>
              <a:rPr lang="en-US" sz="2800" dirty="0"/>
              <a:t>   448 KB ROM + 520 KB SRAM +</a:t>
            </a:r>
          </a:p>
          <a:p>
            <a:r>
              <a:rPr lang="en-US" sz="2800" dirty="0"/>
              <a:t>   4MB FLASH</a:t>
            </a:r>
          </a:p>
          <a:p>
            <a:r>
              <a:rPr lang="en-US" sz="2800" dirty="0"/>
              <a:t>o </a:t>
            </a:r>
            <a:r>
              <a:rPr lang="en-US" sz="2800" dirty="0" err="1"/>
              <a:t>WiFi</a:t>
            </a:r>
            <a:r>
              <a:rPr lang="en-US" sz="2800" dirty="0"/>
              <a:t> </a:t>
            </a:r>
            <a:r>
              <a:rPr lang="en-US" sz="2800" dirty="0" err="1"/>
              <a:t>modul</a:t>
            </a:r>
            <a:endParaRPr lang="en-US" sz="2800" dirty="0"/>
          </a:p>
          <a:p>
            <a:r>
              <a:rPr lang="en-US" sz="2800" dirty="0"/>
              <a:t>o Bluetooth </a:t>
            </a:r>
            <a:r>
              <a:rPr lang="en-US" sz="2800" dirty="0" err="1"/>
              <a:t>modul</a:t>
            </a:r>
            <a:endParaRPr lang="en-US" sz="2800" dirty="0"/>
          </a:p>
          <a:p>
            <a:r>
              <a:rPr lang="en-US" sz="2800" dirty="0"/>
              <a:t>o </a:t>
            </a:r>
            <a:r>
              <a:rPr lang="en-US" sz="2800" dirty="0" err="1"/>
              <a:t>Kriptografski</a:t>
            </a:r>
            <a:r>
              <a:rPr lang="en-US" sz="2800" dirty="0"/>
              <a:t> </a:t>
            </a:r>
            <a:r>
              <a:rPr lang="en-US" sz="2800" dirty="0" err="1"/>
              <a:t>akcelerator</a:t>
            </a:r>
            <a:endParaRPr lang="en-US" sz="2800" dirty="0"/>
          </a:p>
          <a:p>
            <a:r>
              <a:rPr lang="en-US" sz="2800" dirty="0"/>
              <a:t>o RTC </a:t>
            </a:r>
            <a:r>
              <a:rPr lang="en-US" sz="2800" dirty="0" err="1"/>
              <a:t>modul</a:t>
            </a:r>
            <a:endParaRPr lang="en-US" sz="2800" dirty="0"/>
          </a:p>
          <a:p>
            <a:r>
              <a:rPr lang="en-US" sz="2800" dirty="0"/>
              <a:t>o </a:t>
            </a:r>
            <a:r>
              <a:rPr lang="en-US" sz="2800" dirty="0" err="1"/>
              <a:t>Periferijski</a:t>
            </a:r>
            <a:r>
              <a:rPr lang="en-US" sz="2800" dirty="0"/>
              <a:t> moduli </a:t>
            </a:r>
          </a:p>
        </p:txBody>
      </p:sp>
    </p:spTree>
    <p:extLst>
      <p:ext uri="{BB962C8B-B14F-4D97-AF65-F5344CB8AC3E}">
        <p14:creationId xmlns:p14="http://schemas.microsoft.com/office/powerpoint/2010/main" val="51244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2E8128-A6F0-6456-1655-AA15F9F85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6160"/>
              </p:ext>
            </p:extLst>
          </p:nvPr>
        </p:nvGraphicFramePr>
        <p:xfrm>
          <a:off x="594361" y="1341120"/>
          <a:ext cx="5379716" cy="4632958"/>
        </p:xfrm>
        <a:graphic>
          <a:graphicData uri="http://schemas.openxmlformats.org/drawingml/2006/table">
            <a:tbl>
              <a:tblPr/>
              <a:tblGrid>
                <a:gridCol w="2689858">
                  <a:extLst>
                    <a:ext uri="{9D8B030D-6E8A-4147-A177-3AD203B41FA5}">
                      <a16:colId xmlns:a16="http://schemas.microsoft.com/office/drawing/2014/main" val="4102252175"/>
                    </a:ext>
                  </a:extLst>
                </a:gridCol>
                <a:gridCol w="2689858">
                  <a:extLst>
                    <a:ext uri="{9D8B030D-6E8A-4147-A177-3AD203B41FA5}">
                      <a16:colId xmlns:a16="http://schemas.microsoft.com/office/drawing/2014/main" val="2846779155"/>
                    </a:ext>
                  </a:extLst>
                </a:gridCol>
              </a:tblGrid>
              <a:tr h="6874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EFEFE"/>
                          </a:solidFill>
                          <a:effectLst/>
                        </a:rPr>
                        <a:t>Mode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EFEFE"/>
                          </a:solidFill>
                          <a:effectLst/>
                        </a:rPr>
                        <a:t>Consumption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28781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Transmit 802.11b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240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91975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Transmit 802.11g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190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100881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Transmit 802.11n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180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651039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Receive WiFi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90569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Transmit BT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130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76269"/>
                  </a:ext>
                </a:extLst>
              </a:tr>
              <a:tr h="65758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Receive BT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100 mA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4243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5FACBF-CE73-E9C7-B3F5-C6EAFC3E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94781"/>
              </p:ext>
            </p:extLst>
          </p:nvPr>
        </p:nvGraphicFramePr>
        <p:xfrm>
          <a:off x="6217925" y="1341121"/>
          <a:ext cx="5659116" cy="4632957"/>
        </p:xfrm>
        <a:graphic>
          <a:graphicData uri="http://schemas.openxmlformats.org/drawingml/2006/table">
            <a:tbl>
              <a:tblPr/>
              <a:tblGrid>
                <a:gridCol w="2829558">
                  <a:extLst>
                    <a:ext uri="{9D8B030D-6E8A-4147-A177-3AD203B41FA5}">
                      <a16:colId xmlns:a16="http://schemas.microsoft.com/office/drawing/2014/main" val="3774619408"/>
                    </a:ext>
                  </a:extLst>
                </a:gridCol>
                <a:gridCol w="2829558">
                  <a:extLst>
                    <a:ext uri="{9D8B030D-6E8A-4147-A177-3AD203B41FA5}">
                      <a16:colId xmlns:a16="http://schemas.microsoft.com/office/drawing/2014/main" val="450036413"/>
                    </a:ext>
                  </a:extLst>
                </a:gridCol>
              </a:tblGrid>
              <a:tr h="73099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EFEFE"/>
                          </a:solidFill>
                          <a:effectLst/>
                        </a:rPr>
                        <a:t>Mode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EFEFE"/>
                          </a:solidFill>
                          <a:effectLst/>
                        </a:rPr>
                        <a:t>Consumption</a:t>
                      </a:r>
                    </a:p>
                  </a:txBody>
                  <a:tcPr marL="152400" marR="1524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67159"/>
                  </a:ext>
                </a:extLst>
              </a:tr>
              <a:tr h="72508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Light-Sleep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800 uA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59124"/>
                  </a:ext>
                </a:extLst>
              </a:tr>
              <a:tr h="72508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Deep-Sleep with ULP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160 </a:t>
                      </a:r>
                      <a:r>
                        <a:rPr lang="en-US" dirty="0" err="1">
                          <a:effectLst/>
                        </a:rPr>
                        <a:t>uA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06641"/>
                  </a:ext>
                </a:extLst>
              </a:tr>
              <a:tr h="100163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Deep-Sleep without ULP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10uA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551276"/>
                  </a:ext>
                </a:extLst>
              </a:tr>
              <a:tr h="72508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Hibernation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5uA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98694"/>
                  </a:ext>
                </a:extLst>
              </a:tr>
              <a:tr h="72508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Power off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1uA</a:t>
                      </a:r>
                    </a:p>
                  </a:txBody>
                  <a:tcPr marL="76200" marR="7620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912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F0113E-A2FF-496C-5DA5-E26794ACF14A}"/>
              </a:ext>
            </a:extLst>
          </p:cNvPr>
          <p:cNvSpPr txBox="1"/>
          <p:nvPr/>
        </p:nvSpPr>
        <p:spPr>
          <a:xfrm>
            <a:off x="840742" y="540901"/>
            <a:ext cx="47548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Segoe UI" panose="020B0502040204020203" pitchFamily="34" charset="0"/>
              </a:rPr>
              <a:t>Consumption with radio 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BBD4B-17BE-3E8F-40BD-E45F9161717A}"/>
              </a:ext>
            </a:extLst>
          </p:cNvPr>
          <p:cNvSpPr txBox="1"/>
          <p:nvPr/>
        </p:nvSpPr>
        <p:spPr>
          <a:xfrm>
            <a:off x="6530339" y="540901"/>
            <a:ext cx="47548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Segoe UI" panose="020B0502040204020203" pitchFamily="34" charset="0"/>
              </a:rPr>
              <a:t>Consumption in sleep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6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-10160" y="-1016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600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271499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8C9D2-A94C-B9E2-AB68-1ECBA0084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91619"/>
            <a:ext cx="5088775" cy="4630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37244-8AD4-8A3C-8D79-C8ECB3B1A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11" y="1058593"/>
            <a:ext cx="2639970" cy="2080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D3A06-85C2-447C-8DC4-D5FF9A8F82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94" y="3238679"/>
            <a:ext cx="4692606" cy="26398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8B15E-64B9-6DE1-C024-9EA478484F67}"/>
              </a:ext>
            </a:extLst>
          </p:cNvPr>
          <p:cNvCxnSpPr/>
          <p:nvPr/>
        </p:nvCxnSpPr>
        <p:spPr>
          <a:xfrm>
            <a:off x="6024880" y="0"/>
            <a:ext cx="0" cy="68580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2FE92D-5B22-29F5-277E-34755D7081E9}"/>
              </a:ext>
            </a:extLst>
          </p:cNvPr>
          <p:cNvSpPr txBox="1"/>
          <p:nvPr/>
        </p:nvSpPr>
        <p:spPr>
          <a:xfrm>
            <a:off x="426721" y="293672"/>
            <a:ext cx="5169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DHT11 TEMPERATURE AND HUMIDITY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A6F01-AF88-88F3-DED5-57A3F4B89E01}"/>
              </a:ext>
            </a:extLst>
          </p:cNvPr>
          <p:cNvSpPr txBox="1"/>
          <p:nvPr/>
        </p:nvSpPr>
        <p:spPr>
          <a:xfrm>
            <a:off x="7235470" y="272385"/>
            <a:ext cx="421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SOUND SENSOR CZN-15E    </a:t>
            </a:r>
            <a:endParaRPr lang="en-US" sz="1800" b="1" dirty="0">
              <a:effectLst/>
              <a:latin typeface="Tahoma" panose="020B0604030504040204" pitchFamily="34" charset="0"/>
              <a:cs typeface="Arial" panose="020B060402020202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506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34F74C1-B91B-7F05-6AD3-3A1EBF32C3A5}"/>
              </a:ext>
            </a:extLst>
          </p:cNvPr>
          <p:cNvGrpSpPr/>
          <p:nvPr/>
        </p:nvGrpSpPr>
        <p:grpSpPr>
          <a:xfrm rot="16200000">
            <a:off x="1314569" y="725925"/>
            <a:ext cx="4549535" cy="5297806"/>
            <a:chOff x="0" y="0"/>
            <a:chExt cx="2617471" cy="332659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75B8AC-4FCA-50C0-09AB-ED92D7FDC865}"/>
                </a:ext>
              </a:extLst>
            </p:cNvPr>
            <p:cNvGrpSpPr/>
            <p:nvPr/>
          </p:nvGrpSpPr>
          <p:grpSpPr>
            <a:xfrm>
              <a:off x="0" y="0"/>
              <a:ext cx="2617471" cy="3326590"/>
              <a:chOff x="0" y="0"/>
              <a:chExt cx="3445510" cy="437896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BBF52D9-F89C-ACBA-3F2F-D23FBD476A5E}"/>
                  </a:ext>
                </a:extLst>
              </p:cNvPr>
              <p:cNvGrpSpPr/>
              <p:nvPr/>
            </p:nvGrpSpPr>
            <p:grpSpPr>
              <a:xfrm>
                <a:off x="0" y="0"/>
                <a:ext cx="3445510" cy="4378960"/>
                <a:chOff x="0" y="0"/>
                <a:chExt cx="3445510" cy="437896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4440D017-9E00-E7C3-9873-DBAC41A41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98" t="20176" r="36046" b="5891"/>
                <a:stretch/>
              </p:blipFill>
              <p:spPr bwMode="auto">
                <a:xfrm rot="5400000">
                  <a:off x="1022350" y="774700"/>
                  <a:ext cx="1398905" cy="276542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6B8C644-24A0-6A52-9F28-1A8FEA471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89" t="33895" r="7642" b="35547"/>
                <a:stretch/>
              </p:blipFill>
              <p:spPr bwMode="auto">
                <a:xfrm>
                  <a:off x="430530" y="3291840"/>
                  <a:ext cx="1327785" cy="59880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157AA76-545F-D567-D513-10430FBC5FA4}"/>
                    </a:ext>
                  </a:extLst>
                </p:cNvPr>
                <p:cNvCxnSpPr/>
                <p:nvPr/>
              </p:nvCxnSpPr>
              <p:spPr>
                <a:xfrm>
                  <a:off x="1581150" y="3600450"/>
                  <a:ext cx="127362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C7E5DC9-D472-8BD9-19DB-6A2195572012}"/>
                    </a:ext>
                  </a:extLst>
                </p:cNvPr>
                <p:cNvCxnSpPr/>
                <p:nvPr/>
              </p:nvCxnSpPr>
              <p:spPr>
                <a:xfrm flipV="1">
                  <a:off x="2872740" y="2792730"/>
                  <a:ext cx="0" cy="81915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AC6DAD6-F3ED-4CC7-36D9-4F7D9FC0AC1E}"/>
                    </a:ext>
                  </a:extLst>
                </p:cNvPr>
                <p:cNvCxnSpPr/>
                <p:nvPr/>
              </p:nvCxnSpPr>
              <p:spPr>
                <a:xfrm flipV="1">
                  <a:off x="1371600" y="2762250"/>
                  <a:ext cx="0" cy="317500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2F59130-275A-11C3-67DD-D29BAE9C9FE0}"/>
                    </a:ext>
                  </a:extLst>
                </p:cNvPr>
                <p:cNvCxnSpPr/>
                <p:nvPr/>
              </p:nvCxnSpPr>
              <p:spPr>
                <a:xfrm>
                  <a:off x="1592580" y="3688080"/>
                  <a:ext cx="0" cy="685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C1D386-1940-A9C2-59DF-68CBA13DF0ED}"/>
                    </a:ext>
                  </a:extLst>
                </p:cNvPr>
                <p:cNvCxnSpPr/>
                <p:nvPr/>
              </p:nvCxnSpPr>
              <p:spPr>
                <a:xfrm flipH="1">
                  <a:off x="0" y="4370070"/>
                  <a:ext cx="15875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986A52-9CAB-4871-FCA8-20853A2CFF62}"/>
                    </a:ext>
                  </a:extLst>
                </p:cNvPr>
                <p:cNvCxnSpPr/>
                <p:nvPr/>
              </p:nvCxnSpPr>
              <p:spPr>
                <a:xfrm flipV="1">
                  <a:off x="7620" y="1375410"/>
                  <a:ext cx="0" cy="30035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3E04D8E-364B-72AC-2704-18ECE55730B3}"/>
                    </a:ext>
                  </a:extLst>
                </p:cNvPr>
                <p:cNvCxnSpPr/>
                <p:nvPr/>
              </p:nvCxnSpPr>
              <p:spPr>
                <a:xfrm>
                  <a:off x="579120" y="1371600"/>
                  <a:ext cx="0" cy="1460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47120F7C-C777-A8EB-7D73-370D7CF4D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19" t="6754" r="18096" b="7537"/>
                <a:stretch/>
              </p:blipFill>
              <p:spPr bwMode="auto">
                <a:xfrm rot="6921758">
                  <a:off x="573088" y="70167"/>
                  <a:ext cx="813435" cy="111506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57D3642-9979-C599-0959-FE62E0D90D12}"/>
                    </a:ext>
                  </a:extLst>
                </p:cNvPr>
                <p:cNvCxnSpPr/>
                <p:nvPr/>
              </p:nvCxnSpPr>
              <p:spPr>
                <a:xfrm flipV="1">
                  <a:off x="1562100" y="19050"/>
                  <a:ext cx="0" cy="5016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054C5F6-27F3-49C5-0799-155BA8F9501B}"/>
                    </a:ext>
                  </a:extLst>
                </p:cNvPr>
                <p:cNvCxnSpPr/>
                <p:nvPr/>
              </p:nvCxnSpPr>
              <p:spPr>
                <a:xfrm flipH="1">
                  <a:off x="22860" y="3810"/>
                  <a:ext cx="15494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7B8F5D6-1E25-2013-70E3-157CF0D99228}"/>
                    </a:ext>
                  </a:extLst>
                </p:cNvPr>
                <p:cNvCxnSpPr/>
                <p:nvPr/>
              </p:nvCxnSpPr>
              <p:spPr>
                <a:xfrm>
                  <a:off x="22860" y="0"/>
                  <a:ext cx="0" cy="13652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962DEE-BD73-76C5-8FEB-4339283A8EDC}"/>
                    </a:ext>
                  </a:extLst>
                </p:cNvPr>
                <p:cNvCxnSpPr/>
                <p:nvPr/>
              </p:nvCxnSpPr>
              <p:spPr>
                <a:xfrm>
                  <a:off x="1565910" y="598170"/>
                  <a:ext cx="3924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586670E-8ABC-13D4-CF91-65A88E2371A6}"/>
                    </a:ext>
                  </a:extLst>
                </p:cNvPr>
                <p:cNvCxnSpPr/>
                <p:nvPr/>
              </p:nvCxnSpPr>
              <p:spPr>
                <a:xfrm flipV="1">
                  <a:off x="1226820" y="1276350"/>
                  <a:ext cx="0" cy="254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945FC22-B4A6-659F-9EB9-4F0B70897CB4}"/>
                    </a:ext>
                  </a:extLst>
                </p:cNvPr>
                <p:cNvCxnSpPr/>
                <p:nvPr/>
              </p:nvCxnSpPr>
              <p:spPr>
                <a:xfrm>
                  <a:off x="1223010" y="1276350"/>
                  <a:ext cx="75311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93D85D5-F862-47ED-897B-C9CE76309BF1}"/>
                    </a:ext>
                  </a:extLst>
                </p:cNvPr>
                <p:cNvCxnSpPr/>
                <p:nvPr/>
              </p:nvCxnSpPr>
              <p:spPr>
                <a:xfrm flipV="1">
                  <a:off x="1981200" y="598170"/>
                  <a:ext cx="0" cy="6743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BF71B60-6E51-8610-4067-E2BCD1BE3D6B}"/>
                    </a:ext>
                  </a:extLst>
                </p:cNvPr>
                <p:cNvCxnSpPr/>
                <p:nvPr/>
              </p:nvCxnSpPr>
              <p:spPr>
                <a:xfrm>
                  <a:off x="1573530" y="659130"/>
                  <a:ext cx="1859280" cy="0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A78ADD7-F586-8814-D8FA-B70F496B1BD4}"/>
                    </a:ext>
                  </a:extLst>
                </p:cNvPr>
                <p:cNvCxnSpPr/>
                <p:nvPr/>
              </p:nvCxnSpPr>
              <p:spPr>
                <a:xfrm>
                  <a:off x="3444240" y="662940"/>
                  <a:ext cx="0" cy="2465070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4DF5233-4D6E-2F0F-DCD3-55E482AC59AD}"/>
                    </a:ext>
                  </a:extLst>
                </p:cNvPr>
                <p:cNvCxnSpPr/>
                <p:nvPr/>
              </p:nvCxnSpPr>
              <p:spPr>
                <a:xfrm flipH="1">
                  <a:off x="1866900" y="3128010"/>
                  <a:ext cx="1578610" cy="0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DA3C91F-1A40-5727-EC10-C5F8722EFA73}"/>
                    </a:ext>
                  </a:extLst>
                </p:cNvPr>
                <p:cNvCxnSpPr/>
                <p:nvPr/>
              </p:nvCxnSpPr>
              <p:spPr>
                <a:xfrm flipV="1">
                  <a:off x="1866900" y="2769870"/>
                  <a:ext cx="0" cy="356870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9DAF096-A0B1-4462-4774-CE8503BCC731}"/>
                  </a:ext>
                </a:extLst>
              </p:cNvPr>
              <p:cNvCxnSpPr/>
              <p:nvPr/>
            </p:nvCxnSpPr>
            <p:spPr>
              <a:xfrm flipH="1">
                <a:off x="7620" y="1379220"/>
                <a:ext cx="5715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DE1472-99FC-F460-5AEB-7BF67C2FA2EF}"/>
                </a:ext>
              </a:extLst>
            </p:cNvPr>
            <p:cNvCxnSpPr/>
            <p:nvPr/>
          </p:nvCxnSpPr>
          <p:spPr>
            <a:xfrm>
              <a:off x="1042988" y="2319338"/>
              <a:ext cx="181039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606B3C-B61E-9371-1DA5-34ACA1338C85}"/>
                </a:ext>
              </a:extLst>
            </p:cNvPr>
            <p:cNvCxnSpPr/>
            <p:nvPr/>
          </p:nvCxnSpPr>
          <p:spPr>
            <a:xfrm flipV="1">
              <a:off x="1209675" y="2319338"/>
              <a:ext cx="0" cy="35242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7C8B5118-61A7-2F3C-C6A6-B3D4FEC69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3602" y="1499586"/>
            <a:ext cx="6864772" cy="3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18662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sr-Latn-RS" sz="6600" dirty="0"/>
              <a:t>influxdb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5262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4DFE3-7054-4BB1-6655-5D6A20683F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3" y="64517"/>
            <a:ext cx="10717054" cy="67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4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86279-5EBB-336C-0A51-7536653FE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8" y="925036"/>
            <a:ext cx="10152663" cy="50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2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sr-Latn-RS" dirty="0"/>
              <a:t>Internet of things</a:t>
            </a:r>
            <a:endParaRPr lang="en-US" dirty="0"/>
          </a:p>
          <a:p>
            <a:r>
              <a:rPr lang="sr-Latn-RS" dirty="0"/>
              <a:t>Esp32</a:t>
            </a:r>
            <a:endParaRPr lang="en-US" dirty="0"/>
          </a:p>
          <a:p>
            <a:r>
              <a:rPr lang="en-US" dirty="0"/>
              <a:t>sensors</a:t>
            </a:r>
          </a:p>
          <a:p>
            <a:r>
              <a:rPr lang="sr-Latn-RS" dirty="0"/>
              <a:t>Influxdb</a:t>
            </a:r>
            <a:endParaRPr lang="en-US" dirty="0"/>
          </a:p>
          <a:p>
            <a:r>
              <a:rPr lang="sr-Latn-RS" dirty="0"/>
              <a:t>Grafana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/>
              <a:t>alerts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E2F35F4-D3C3-4112-577F-5F7E8AE089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r="14324"/>
          <a:stretch>
            <a:fillRect/>
          </a:stretch>
        </p:blipFill>
        <p:spPr>
          <a:xfrm>
            <a:off x="130525" y="0"/>
            <a:ext cx="6115050" cy="6858000"/>
          </a:xfrm>
          <a:prstGeom prst="parallelogram">
            <a:avLst>
              <a:gd name="adj" fmla="val 21338"/>
            </a:avLst>
          </a:prstGeo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73CCC-84E6-94E5-D696-2A8AA7875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3" y="2209800"/>
            <a:ext cx="9707514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5C146-6F1B-3143-C701-CB917F17DB86}"/>
              </a:ext>
            </a:extLst>
          </p:cNvPr>
          <p:cNvSpPr txBox="1"/>
          <p:nvPr/>
        </p:nvSpPr>
        <p:spPr>
          <a:xfrm>
            <a:off x="1117601" y="388835"/>
            <a:ext cx="11206479" cy="17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WIFI_SSID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sz="1800" dirty="0" err="1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lesswireless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WIFI_PASSWORD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"**********"</a:t>
            </a:r>
            <a:r>
              <a:rPr lang="en-US" sz="1800" dirty="0">
                <a:solidFill>
                  <a:srgbClr val="95A5A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INFLUXDB_URL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"https://eu-central-1-1.aws.cloud2.influxdata.com"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INFLUXDB_TOKEN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"4U6dWd2BYjiHeYf1WGqQ1vUcYLuJVkSzUQVG9e5JVcbBfrHcpwfhlkevrEAEIMncJfYfdU-NJ0mrupXsL2RYtg=="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INFLUXDB_ORG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"91b1603cf9d889a5"</a:t>
            </a:r>
            <a:r>
              <a:rPr lang="en-US" sz="1800" dirty="0">
                <a:solidFill>
                  <a:srgbClr val="95A5A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INFLUXDB_BUCKET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"ESP32_sensor_data"</a:t>
            </a:r>
            <a:r>
              <a:rPr lang="en-US" sz="1800" dirty="0">
                <a:solidFill>
                  <a:srgbClr val="95A5A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#define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TZ_INFO</a:t>
            </a:r>
            <a:r>
              <a:rPr lang="en-US" sz="18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"CET-1CEST,M3.5.0,M10.5.0/3"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6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56A4E-D59E-2645-1330-32F475600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689813"/>
            <a:ext cx="11572240" cy="54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652B2-E811-BF99-6152-BACA1DE1F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7" y="772160"/>
            <a:ext cx="11604146" cy="53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9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D8533-D7B9-0D2A-CE95-A613D6484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7" y="740410"/>
            <a:ext cx="11347945" cy="53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600" dirty="0"/>
              <a:t>GRAFANA</a:t>
            </a:r>
          </a:p>
        </p:txBody>
      </p:sp>
    </p:spTree>
    <p:extLst>
      <p:ext uri="{BB962C8B-B14F-4D97-AF65-F5344CB8AC3E}">
        <p14:creationId xmlns:p14="http://schemas.microsoft.com/office/powerpoint/2010/main" val="414103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97047-B9AF-0CC3-3240-490F1DD61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3" y="240956"/>
            <a:ext cx="8418033" cy="53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CA28EA-706B-34E8-6F0C-A16034794C18}"/>
              </a:ext>
            </a:extLst>
          </p:cNvPr>
          <p:cNvSpPr txBox="1"/>
          <p:nvPr/>
        </p:nvSpPr>
        <p:spPr>
          <a:xfrm>
            <a:off x="2622503" y="5616447"/>
            <a:ext cx="6946994" cy="84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indent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bucket: "ESP32_sensor_data"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start: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filter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: 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=&gt;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</a:t>
            </a:r>
            <a:r>
              <a:rPr lang="en-US" sz="1800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1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_field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==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"temperature"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dirty="0">
                <a:solidFill>
                  <a:srgbClr val="7788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yield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name: "_results"</a:t>
            </a:r>
            <a:r>
              <a:rPr lang="en-US" sz="1800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2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9067E-EDE4-2815-5620-ACA45011E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4" y="589281"/>
            <a:ext cx="10843391" cy="647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747313-0236-88FC-1EB5-C82A2161DAA6}"/>
              </a:ext>
            </a:extLst>
          </p:cNvPr>
          <p:cNvSpPr txBox="1"/>
          <p:nvPr/>
        </p:nvSpPr>
        <p:spPr>
          <a:xfrm>
            <a:off x="4516119" y="10818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with no alarms</a:t>
            </a:r>
          </a:p>
        </p:txBody>
      </p:sp>
    </p:spTree>
    <p:extLst>
      <p:ext uri="{BB962C8B-B14F-4D97-AF65-F5344CB8AC3E}">
        <p14:creationId xmlns:p14="http://schemas.microsoft.com/office/powerpoint/2010/main" val="56392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600" dirty="0"/>
              <a:t>alerts</a:t>
            </a:r>
          </a:p>
        </p:txBody>
      </p:sp>
    </p:spTree>
    <p:extLst>
      <p:ext uri="{BB962C8B-B14F-4D97-AF65-F5344CB8AC3E}">
        <p14:creationId xmlns:p14="http://schemas.microsoft.com/office/powerpoint/2010/main" val="3373917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9DB61-F36E-0D62-46D3-C0B41389F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9" y="762088"/>
            <a:ext cx="11404302" cy="53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E47FA-7F2B-8DDB-4641-B1A41DF04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91" y="807548"/>
            <a:ext cx="10392103" cy="6202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5E13C-8863-FEB4-B9AD-C9AD2B0C593C}"/>
              </a:ext>
            </a:extLst>
          </p:cNvPr>
          <p:cNvSpPr txBox="1"/>
          <p:nvPr/>
        </p:nvSpPr>
        <p:spPr>
          <a:xfrm>
            <a:off x="4907280" y="27432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with alarms</a:t>
            </a:r>
          </a:p>
        </p:txBody>
      </p:sp>
    </p:spTree>
    <p:extLst>
      <p:ext uri="{BB962C8B-B14F-4D97-AF65-F5344CB8AC3E}">
        <p14:creationId xmlns:p14="http://schemas.microsoft.com/office/powerpoint/2010/main" val="112572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sr-Latn-RS" dirty="0"/>
              <a:t>Internet of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5E13C-8863-FEB4-B9AD-C9AD2B0C593C}"/>
              </a:ext>
            </a:extLst>
          </p:cNvPr>
          <p:cNvSpPr txBox="1"/>
          <p:nvPr/>
        </p:nvSpPr>
        <p:spPr>
          <a:xfrm>
            <a:off x="4907280" y="27432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temperature alarm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674CF-3637-CEBA-9649-598A1F207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93" y="643652"/>
            <a:ext cx="7080613" cy="57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1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5E13C-8863-FEB4-B9AD-C9AD2B0C593C}"/>
              </a:ext>
            </a:extLst>
          </p:cNvPr>
          <p:cNvSpPr txBox="1"/>
          <p:nvPr/>
        </p:nvSpPr>
        <p:spPr>
          <a:xfrm>
            <a:off x="4555464" y="302311"/>
            <a:ext cx="308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with humidity resolved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5AB47-D361-EF99-3D84-F6AF25AEB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01" y="671643"/>
            <a:ext cx="7171198" cy="60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8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446000" cy="700087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HVALA NA PA</a:t>
            </a:r>
            <a:r>
              <a:rPr lang="sr-Latn-RS"/>
              <a:t>ŽNJI!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sr-Latn-RS" sz="2800" dirty="0"/>
              <a:t>Aleksa Mitrovčan</a:t>
            </a:r>
          </a:p>
          <a:p>
            <a:r>
              <a:rPr lang="en-US" sz="2800" dirty="0"/>
              <a:t>https://alex64a.netlify.app/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DF1B418-D7DE-ED8E-AB29-8D6AC5333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" y="577797"/>
            <a:ext cx="12153679" cy="52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56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52275-436E-D62E-952B-C1ADB7A46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53" y="1021248"/>
            <a:ext cx="3727945" cy="478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6E70D-1524-26CD-CB58-04BCB7809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39" y="1021248"/>
            <a:ext cx="3985661" cy="4462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C598A3-6F76-528D-1B35-C92BDF159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9337" b="340"/>
          <a:stretch/>
        </p:blipFill>
        <p:spPr>
          <a:xfrm>
            <a:off x="0" y="1469343"/>
            <a:ext cx="3869682" cy="3575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9FD39-5116-12BA-DE6A-2991F872AE80}"/>
              </a:ext>
            </a:extLst>
          </p:cNvPr>
          <p:cNvSpPr txBox="1"/>
          <p:nvPr/>
        </p:nvSpPr>
        <p:spPr>
          <a:xfrm>
            <a:off x="1455574" y="728860"/>
            <a:ext cx="153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1982.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0B36E-F290-8347-9083-3161F01AF800}"/>
              </a:ext>
            </a:extLst>
          </p:cNvPr>
          <p:cNvSpPr txBox="1"/>
          <p:nvPr/>
        </p:nvSpPr>
        <p:spPr>
          <a:xfrm>
            <a:off x="5554824" y="381849"/>
            <a:ext cx="142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1989.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75CC9-14C8-AF6C-D2E2-38C26DD0206F}"/>
              </a:ext>
            </a:extLst>
          </p:cNvPr>
          <p:cNvSpPr txBox="1"/>
          <p:nvPr/>
        </p:nvSpPr>
        <p:spPr>
          <a:xfrm>
            <a:off x="9891259" y="320294"/>
            <a:ext cx="149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1991.</a:t>
            </a:r>
          </a:p>
        </p:txBody>
      </p:sp>
    </p:spTree>
    <p:extLst>
      <p:ext uri="{BB962C8B-B14F-4D97-AF65-F5344CB8AC3E}">
        <p14:creationId xmlns:p14="http://schemas.microsoft.com/office/powerpoint/2010/main" val="17755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" y="111760"/>
            <a:ext cx="8605520" cy="772160"/>
          </a:xfrm>
          <a:noFill/>
        </p:spPr>
        <p:txBody>
          <a:bodyPr/>
          <a:lstStyle/>
          <a:p>
            <a:r>
              <a:rPr lang="en-US" dirty="0"/>
              <a:t>Communication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118"/>
            <a:ext cx="9144000" cy="68321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26318A-5206-9517-78A3-B98814B577AA}"/>
              </a:ext>
            </a:extLst>
          </p:cNvPr>
          <p:cNvGrpSpPr/>
          <p:nvPr/>
        </p:nvGrpSpPr>
        <p:grpSpPr>
          <a:xfrm>
            <a:off x="723289" y="2142512"/>
            <a:ext cx="10887662" cy="3958366"/>
            <a:chOff x="0" y="0"/>
            <a:chExt cx="5648835" cy="19455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D3B690-82E0-422F-73F7-C316905ACF5A}"/>
                </a:ext>
              </a:extLst>
            </p:cNvPr>
            <p:cNvSpPr/>
            <p:nvPr/>
          </p:nvSpPr>
          <p:spPr>
            <a:xfrm>
              <a:off x="5592487" y="1719097"/>
              <a:ext cx="56348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FC4EB3-E236-49FA-1A80-CF2AB6E7723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06498" y="19969"/>
              <a:ext cx="1167950" cy="11804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B6EAF7-BC94-0774-E837-74E3223188B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5031" y="921399"/>
              <a:ext cx="0" cy="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5BA1B9-1F44-EC41-97D5-D21BA98DAA03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8509" y="53657"/>
              <a:ext cx="1057656" cy="1069848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Shape 1325">
              <a:extLst>
                <a:ext uri="{FF2B5EF4-FFF2-40B4-BE49-F238E27FC236}">
                  <a16:creationId xmlns:a16="http://schemas.microsoft.com/office/drawing/2014/main" id="{7196D480-6F7C-540D-3845-FDBEAD7870E0}"/>
                </a:ext>
              </a:extLst>
            </p:cNvPr>
            <p:cNvSpPr/>
            <p:nvPr/>
          </p:nvSpPr>
          <p:spPr>
            <a:xfrm>
              <a:off x="263109" y="58738"/>
              <a:ext cx="1051898" cy="1063142"/>
            </a:xfrm>
            <a:custGeom>
              <a:avLst/>
              <a:gdLst/>
              <a:ahLst/>
              <a:cxnLst/>
              <a:rect l="0" t="0" r="0" b="0"/>
              <a:pathLst>
                <a:path w="1051898" h="1063142">
                  <a:moveTo>
                    <a:pt x="0" y="531578"/>
                  </a:moveTo>
                  <a:cubicBezTo>
                    <a:pt x="0" y="237988"/>
                    <a:pt x="235476" y="0"/>
                    <a:pt x="525948" y="0"/>
                  </a:cubicBezTo>
                  <a:cubicBezTo>
                    <a:pt x="816417" y="0"/>
                    <a:pt x="1051898" y="237988"/>
                    <a:pt x="1051898" y="531578"/>
                  </a:cubicBezTo>
                  <a:cubicBezTo>
                    <a:pt x="1051898" y="825155"/>
                    <a:pt x="816417" y="1063142"/>
                    <a:pt x="525948" y="1063142"/>
                  </a:cubicBezTo>
                  <a:cubicBezTo>
                    <a:pt x="235476" y="1063142"/>
                    <a:pt x="0" y="825155"/>
                    <a:pt x="0" y="531578"/>
                  </a:cubicBezTo>
                  <a:close/>
                </a:path>
              </a:pathLst>
            </a:custGeom>
            <a:ln w="10618" cap="flat">
              <a:noFill/>
              <a:round/>
            </a:ln>
          </p:spPr>
          <p:style>
            <a:lnRef idx="1">
              <a:srgbClr val="5A92C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6838A0-8AB1-E7C6-287E-020728578539}"/>
                </a:ext>
              </a:extLst>
            </p:cNvPr>
            <p:cNvSpPr/>
            <p:nvPr/>
          </p:nvSpPr>
          <p:spPr>
            <a:xfrm>
              <a:off x="619179" y="373522"/>
              <a:ext cx="560995" cy="313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Light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6B0065-B8C7-986A-1411-928260AD8BA9}"/>
                </a:ext>
              </a:extLst>
            </p:cNvPr>
            <p:cNvSpPr/>
            <p:nvPr/>
          </p:nvSpPr>
          <p:spPr>
            <a:xfrm>
              <a:off x="617236" y="593097"/>
              <a:ext cx="521494" cy="313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Bulb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BFC1CD-793C-A914-82A7-BC659225DC3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21358" y="138013"/>
              <a:ext cx="2866783" cy="9336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F2CFBB-8F41-A624-99FE-A5A4F1ED42F9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386269" y="177609"/>
              <a:ext cx="2734056" cy="8168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Shape 1335">
              <a:extLst>
                <a:ext uri="{FF2B5EF4-FFF2-40B4-BE49-F238E27FC236}">
                  <a16:creationId xmlns:a16="http://schemas.microsoft.com/office/drawing/2014/main" id="{4B23F601-30D9-35F5-CFDA-DD08CC5BA602}"/>
                </a:ext>
              </a:extLst>
            </p:cNvPr>
            <p:cNvSpPr/>
            <p:nvPr/>
          </p:nvSpPr>
          <p:spPr>
            <a:xfrm>
              <a:off x="1391522" y="181536"/>
              <a:ext cx="2725998" cy="811570"/>
            </a:xfrm>
            <a:custGeom>
              <a:avLst/>
              <a:gdLst/>
              <a:ahLst/>
              <a:cxnLst/>
              <a:rect l="0" t="0" r="0" b="0"/>
              <a:pathLst>
                <a:path w="2725998" h="811570">
                  <a:moveTo>
                    <a:pt x="0" y="405792"/>
                  </a:moveTo>
                  <a:lnTo>
                    <a:pt x="305957" y="280235"/>
                  </a:lnTo>
                  <a:lnTo>
                    <a:pt x="305957" y="347928"/>
                  </a:lnTo>
                  <a:lnTo>
                    <a:pt x="707086" y="347928"/>
                  </a:lnTo>
                  <a:lnTo>
                    <a:pt x="707086" y="0"/>
                  </a:lnTo>
                  <a:lnTo>
                    <a:pt x="2018924" y="0"/>
                  </a:lnTo>
                  <a:lnTo>
                    <a:pt x="2018924" y="347928"/>
                  </a:lnTo>
                  <a:lnTo>
                    <a:pt x="2420041" y="347928"/>
                  </a:lnTo>
                  <a:lnTo>
                    <a:pt x="2420041" y="280235"/>
                  </a:lnTo>
                  <a:lnTo>
                    <a:pt x="2725998" y="405792"/>
                  </a:lnTo>
                  <a:lnTo>
                    <a:pt x="2420041" y="531322"/>
                  </a:lnTo>
                  <a:lnTo>
                    <a:pt x="2420041" y="463654"/>
                  </a:lnTo>
                  <a:lnTo>
                    <a:pt x="2018924" y="463654"/>
                  </a:lnTo>
                  <a:lnTo>
                    <a:pt x="2018924" y="811570"/>
                  </a:lnTo>
                  <a:lnTo>
                    <a:pt x="707086" y="811570"/>
                  </a:lnTo>
                  <a:lnTo>
                    <a:pt x="707086" y="463654"/>
                  </a:lnTo>
                  <a:lnTo>
                    <a:pt x="305957" y="463654"/>
                  </a:lnTo>
                  <a:lnTo>
                    <a:pt x="305957" y="531322"/>
                  </a:lnTo>
                  <a:close/>
                </a:path>
              </a:pathLst>
            </a:custGeom>
            <a:ln w="10618" cap="flat">
              <a:noFill/>
              <a:miter lim="101600"/>
            </a:ln>
          </p:spPr>
          <p:style>
            <a:lnRef idx="1">
              <a:srgbClr val="A7C26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3808F8-C9AE-8B0F-A230-E88DB4190E03}"/>
                </a:ext>
              </a:extLst>
            </p:cNvPr>
            <p:cNvSpPr/>
            <p:nvPr/>
          </p:nvSpPr>
          <p:spPr>
            <a:xfrm>
              <a:off x="2532904" y="381640"/>
              <a:ext cx="940951" cy="313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Wireless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5BA36D-1422-59F8-3DC8-CEE03E19DD9E}"/>
                </a:ext>
              </a:extLst>
            </p:cNvPr>
            <p:cNvSpPr/>
            <p:nvPr/>
          </p:nvSpPr>
          <p:spPr>
            <a:xfrm>
              <a:off x="2537018" y="590309"/>
              <a:ext cx="953052" cy="313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Network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70231E-788F-6592-E0FE-30F3FE51D4C1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4124439" y="19969"/>
              <a:ext cx="1178569" cy="11804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E90042F-D67E-3903-CA1E-F239F0498D3C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183317" y="53657"/>
              <a:ext cx="1057656" cy="106984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Shape 1345">
              <a:extLst>
                <a:ext uri="{FF2B5EF4-FFF2-40B4-BE49-F238E27FC236}">
                  <a16:creationId xmlns:a16="http://schemas.microsoft.com/office/drawing/2014/main" id="{04F49DA3-DCD3-609B-381B-FEAB08686C2D}"/>
                </a:ext>
              </a:extLst>
            </p:cNvPr>
            <p:cNvSpPr/>
            <p:nvPr/>
          </p:nvSpPr>
          <p:spPr>
            <a:xfrm>
              <a:off x="4187870" y="58738"/>
              <a:ext cx="1051888" cy="1063142"/>
            </a:xfrm>
            <a:custGeom>
              <a:avLst/>
              <a:gdLst/>
              <a:ahLst/>
              <a:cxnLst/>
              <a:rect l="0" t="0" r="0" b="0"/>
              <a:pathLst>
                <a:path w="1051888" h="1063142">
                  <a:moveTo>
                    <a:pt x="0" y="531578"/>
                  </a:moveTo>
                  <a:cubicBezTo>
                    <a:pt x="0" y="237988"/>
                    <a:pt x="235481" y="0"/>
                    <a:pt x="525950" y="0"/>
                  </a:cubicBezTo>
                  <a:cubicBezTo>
                    <a:pt x="816420" y="0"/>
                    <a:pt x="1051888" y="237988"/>
                    <a:pt x="1051888" y="531578"/>
                  </a:cubicBezTo>
                  <a:cubicBezTo>
                    <a:pt x="1051888" y="825155"/>
                    <a:pt x="816420" y="1063142"/>
                    <a:pt x="525950" y="1063142"/>
                  </a:cubicBezTo>
                  <a:cubicBezTo>
                    <a:pt x="235481" y="1063142"/>
                    <a:pt x="0" y="825155"/>
                    <a:pt x="0" y="531578"/>
                  </a:cubicBezTo>
                  <a:close/>
                </a:path>
              </a:pathLst>
            </a:custGeom>
            <a:ln w="10618" cap="flat">
              <a:noFill/>
              <a:round/>
            </a:ln>
          </p:spPr>
          <p:style>
            <a:lnRef idx="1">
              <a:srgbClr val="5A92C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624089-A920-AD56-4C1B-E7803044B4D1}"/>
                </a:ext>
              </a:extLst>
            </p:cNvPr>
            <p:cNvSpPr/>
            <p:nvPr/>
          </p:nvSpPr>
          <p:spPr>
            <a:xfrm>
              <a:off x="4578387" y="378058"/>
              <a:ext cx="560996" cy="3045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Light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7E2FD5-57AA-0060-E257-945E6741ED97}"/>
                </a:ext>
              </a:extLst>
            </p:cNvPr>
            <p:cNvSpPr/>
            <p:nvPr/>
          </p:nvSpPr>
          <p:spPr>
            <a:xfrm>
              <a:off x="4547450" y="582343"/>
              <a:ext cx="740477" cy="313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Switch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EF54B-8C6F-E44A-2D61-9E61A550D222}"/>
                </a:ext>
              </a:extLst>
            </p:cNvPr>
            <p:cNvSpPr/>
            <p:nvPr/>
          </p:nvSpPr>
          <p:spPr>
            <a:xfrm>
              <a:off x="307243" y="1153319"/>
              <a:ext cx="1320211" cy="24391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Manufacturer A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6590E7-2C7D-3FFE-DC2C-7E72EE37FF22}"/>
                </a:ext>
              </a:extLst>
            </p:cNvPr>
            <p:cNvSpPr/>
            <p:nvPr/>
          </p:nvSpPr>
          <p:spPr>
            <a:xfrm>
              <a:off x="137363" y="1684270"/>
              <a:ext cx="56260" cy="1393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70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&lt;</a:t>
              </a: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B96DE1-D4A7-7298-6AA3-06674485BD0C}"/>
                </a:ext>
              </a:extLst>
            </p:cNvPr>
            <p:cNvSpPr/>
            <p:nvPr/>
          </p:nvSpPr>
          <p:spPr>
            <a:xfrm>
              <a:off x="1646375" y="1684270"/>
              <a:ext cx="110304" cy="1393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7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&gt;)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77E21-3624-CDE3-D88E-87F5F6EFB342}"/>
                </a:ext>
              </a:extLst>
            </p:cNvPr>
            <p:cNvSpPr/>
            <p:nvPr/>
          </p:nvSpPr>
          <p:spPr>
            <a:xfrm>
              <a:off x="4312577" y="1167693"/>
              <a:ext cx="1313348" cy="24391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Manufacturer B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721DE3-8E58-99BD-A5EA-704A1F9BA621}"/>
                </a:ext>
              </a:extLst>
            </p:cNvPr>
            <p:cNvSpPr/>
            <p:nvPr/>
          </p:nvSpPr>
          <p:spPr>
            <a:xfrm>
              <a:off x="2463781" y="1107006"/>
              <a:ext cx="721272" cy="2456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Bluetooth,Z</a:t>
              </a:r>
              <a:r>
                <a:rPr lang="sr-Cyrl-R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-</a:t>
              </a:r>
              <a:r>
                <a:rPr lang="en-US" sz="20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Wave,ZigBee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Shape 1353">
              <a:extLst>
                <a:ext uri="{FF2B5EF4-FFF2-40B4-BE49-F238E27FC236}">
                  <a16:creationId xmlns:a16="http://schemas.microsoft.com/office/drawing/2014/main" id="{4BFC416A-D2E2-3C0B-A0AF-B7E8F4E6FE8D}"/>
                </a:ext>
              </a:extLst>
            </p:cNvPr>
            <p:cNvSpPr/>
            <p:nvPr/>
          </p:nvSpPr>
          <p:spPr>
            <a:xfrm>
              <a:off x="0" y="0"/>
              <a:ext cx="5562600" cy="1838325"/>
            </a:xfrm>
            <a:custGeom>
              <a:avLst/>
              <a:gdLst/>
              <a:ahLst/>
              <a:cxnLst/>
              <a:rect l="0" t="0" r="0" b="0"/>
              <a:pathLst>
                <a:path w="5562600" h="1838325">
                  <a:moveTo>
                    <a:pt x="0" y="1838325"/>
                  </a:moveTo>
                  <a:lnTo>
                    <a:pt x="5562600" y="1838325"/>
                  </a:lnTo>
                  <a:lnTo>
                    <a:pt x="5562600" y="0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noFill/>
              <a:miter lim="101600"/>
            </a:ln>
          </p:spPr>
          <p:style>
            <a:lnRef idx="1">
              <a:srgbClr val="9EC1E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E165B26-9EB1-3F13-5C80-AA2EA499F5C0}"/>
              </a:ext>
            </a:extLst>
          </p:cNvPr>
          <p:cNvSpPr txBox="1"/>
          <p:nvPr/>
        </p:nvSpPr>
        <p:spPr>
          <a:xfrm>
            <a:off x="3138283" y="1354427"/>
            <a:ext cx="5915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Device-To-Device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" y="111760"/>
            <a:ext cx="8605520" cy="772160"/>
          </a:xfrm>
          <a:noFill/>
        </p:spPr>
        <p:txBody>
          <a:bodyPr/>
          <a:lstStyle/>
          <a:p>
            <a:r>
              <a:rPr lang="en-US" dirty="0"/>
              <a:t>Communication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118"/>
            <a:ext cx="9144000" cy="6832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165B26-9EB1-3F13-5C80-AA2EA499F5C0}"/>
              </a:ext>
            </a:extLst>
          </p:cNvPr>
          <p:cNvSpPr txBox="1"/>
          <p:nvPr/>
        </p:nvSpPr>
        <p:spPr>
          <a:xfrm>
            <a:off x="3199243" y="1387831"/>
            <a:ext cx="5793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Device-To-Cloud communication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1FED131E-8AC5-FCE7-9CFC-EC2569607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1" y="1993186"/>
            <a:ext cx="9720757" cy="34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6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" y="111760"/>
            <a:ext cx="8605520" cy="772160"/>
          </a:xfrm>
          <a:noFill/>
        </p:spPr>
        <p:txBody>
          <a:bodyPr/>
          <a:lstStyle/>
          <a:p>
            <a:r>
              <a:rPr lang="en-US" dirty="0"/>
              <a:t>Communication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118"/>
            <a:ext cx="9144000" cy="6832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165B26-9EB1-3F13-5C80-AA2EA499F5C0}"/>
              </a:ext>
            </a:extLst>
          </p:cNvPr>
          <p:cNvSpPr txBox="1"/>
          <p:nvPr/>
        </p:nvSpPr>
        <p:spPr>
          <a:xfrm>
            <a:off x="3087482" y="1044766"/>
            <a:ext cx="623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Device-To-Gateway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CF13B-5C6A-002E-13FB-BFBA5576D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63" y="1740875"/>
            <a:ext cx="7280274" cy="41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" y="111760"/>
            <a:ext cx="8605520" cy="772160"/>
          </a:xfrm>
          <a:noFill/>
        </p:spPr>
        <p:txBody>
          <a:bodyPr/>
          <a:lstStyle/>
          <a:p>
            <a:r>
              <a:rPr lang="en-US" dirty="0"/>
              <a:t>Communication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118"/>
            <a:ext cx="9144000" cy="6832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165B26-9EB1-3F13-5C80-AA2EA499F5C0}"/>
              </a:ext>
            </a:extLst>
          </p:cNvPr>
          <p:cNvSpPr txBox="1"/>
          <p:nvPr/>
        </p:nvSpPr>
        <p:spPr>
          <a:xfrm>
            <a:off x="3087482" y="1044766"/>
            <a:ext cx="623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/>
              <a:t>Back-End-Data-Sharing model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D72BE-3AE3-DC82-570A-5B636247B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35" y="1706221"/>
            <a:ext cx="7270005" cy="42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351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1683</TotalTime>
  <Words>358</Words>
  <Application>Microsoft Office PowerPoint</Application>
  <PresentationFormat>Widescreen</PresentationFormat>
  <Paragraphs>133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Consolas</vt:lpstr>
      <vt:lpstr>Segoe UI</vt:lpstr>
      <vt:lpstr>Tahoma</vt:lpstr>
      <vt:lpstr>Times New Roman</vt:lpstr>
      <vt:lpstr>Wingdings</vt:lpstr>
      <vt:lpstr>Custom</vt:lpstr>
      <vt:lpstr>Realizacija iot Sistema na bazi esp32, influxdb I Grafana platforme</vt:lpstr>
      <vt:lpstr>CONTENT</vt:lpstr>
      <vt:lpstr>Internet of things</vt:lpstr>
      <vt:lpstr>PowerPoint Presentation</vt:lpstr>
      <vt:lpstr>PowerPoint Presentation</vt:lpstr>
      <vt:lpstr>Communication models</vt:lpstr>
      <vt:lpstr>Communication models</vt:lpstr>
      <vt:lpstr>Communication models</vt:lpstr>
      <vt:lpstr>Communication models</vt:lpstr>
      <vt:lpstr>Api’S</vt:lpstr>
      <vt:lpstr>ESP32 MICROCONTROLLER</vt:lpstr>
      <vt:lpstr>PowerPoint Presentation</vt:lpstr>
      <vt:lpstr>PowerPoint Presentation</vt:lpstr>
      <vt:lpstr>SENSORS</vt:lpstr>
      <vt:lpstr>PowerPoint Presentation</vt:lpstr>
      <vt:lpstr>PowerPoint Presentation</vt:lpstr>
      <vt:lpstr>influxdb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GRAFANA</vt:lpstr>
      <vt:lpstr>PowerPoint Presentation</vt:lpstr>
      <vt:lpstr>PowerPoint Presentation</vt:lpstr>
      <vt:lpstr>alerts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 Mitrovčan</dc:creator>
  <cp:lastModifiedBy>Aleksa Mitrovčan</cp:lastModifiedBy>
  <cp:revision>79</cp:revision>
  <dcterms:created xsi:type="dcterms:W3CDTF">2024-09-13T08:59:04Z</dcterms:created>
  <dcterms:modified xsi:type="dcterms:W3CDTF">2024-09-17T16:00:58Z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